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6" r:id="rId1"/>
  </p:sldMasterIdLst>
  <p:sldIdLst>
    <p:sldId id="256" r:id="rId2"/>
    <p:sldId id="257" r:id="rId3"/>
    <p:sldId id="259" r:id="rId4"/>
    <p:sldId id="260" r:id="rId5"/>
    <p:sldId id="261" r:id="rId6"/>
    <p:sldId id="263" r:id="rId7"/>
    <p:sldId id="266" r:id="rId8"/>
    <p:sldId id="265" r:id="rId9"/>
    <p:sldId id="264"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1446" y="-10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516624"/>
            <a:ext cx="7315200" cy="2595025"/>
          </a:xfrm>
        </p:spPr>
        <p:txBody>
          <a:bodyPr>
            <a:normAutofit/>
          </a:bodyPr>
          <a:lstStyle>
            <a:lvl1pPr>
              <a:defRPr sz="4800"/>
            </a:lvl1pPr>
          </a:lstStyle>
          <a:p>
            <a:r>
              <a:rPr lang="en-US" smtClean="0"/>
              <a:t>Click to edit Master title style</a:t>
            </a:r>
            <a:endParaRPr lang="en-US"/>
          </a:p>
        </p:txBody>
      </p:sp>
      <p:sp>
        <p:nvSpPr>
          <p:cNvPr id="3" name="Subtitle 2"/>
          <p:cNvSpPr>
            <a:spLocks noGrp="1"/>
          </p:cNvSpPr>
          <p:nvPr>
            <p:ph type="subTitle" idx="1"/>
          </p:nvPr>
        </p:nvSpPr>
        <p:spPr>
          <a:xfrm>
            <a:off x="914400" y="5166530"/>
            <a:ext cx="7315200" cy="1144632"/>
          </a:xfrm>
        </p:spPr>
        <p:txBody>
          <a:bodyPr>
            <a:normAutofit/>
          </a:bodyPr>
          <a:lstStyle>
            <a:lvl1pPr marL="0" indent="0" algn="l">
              <a:buNone/>
              <a:defRPr sz="2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01941FE4-1873-4E80-8B1A-DD5B91478B9B}" type="datetimeFigureOut">
              <a:rPr lang="en-US" smtClean="0"/>
              <a:t>2/22/2023</a:t>
            </a:fld>
            <a:endParaRPr lang="en-US"/>
          </a:p>
        </p:txBody>
      </p:sp>
      <p:sp>
        <p:nvSpPr>
          <p:cNvPr id="8" name="Slide Number Placeholder 7"/>
          <p:cNvSpPr>
            <a:spLocks noGrp="1"/>
          </p:cNvSpPr>
          <p:nvPr>
            <p:ph type="sldNum" sz="quarter" idx="11"/>
          </p:nvPr>
        </p:nvSpPr>
        <p:spPr/>
        <p:txBody>
          <a:bodyPr/>
          <a:lstStyle/>
          <a:p>
            <a:fld id="{7FBB29E6-B205-4586-9E27-8552C869FD87}"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941FE4-1873-4E80-8B1A-DD5B91478B9B}" type="datetimeFigureOut">
              <a:rPr lang="en-US" smtClean="0"/>
              <a:t>2/22/2023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BB29E6-B205-4586-9E27-8552C869FD8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48400" y="1826709"/>
            <a:ext cx="1492499" cy="448445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54524" y="1826709"/>
            <a:ext cx="5241476" cy="448445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941FE4-1873-4E80-8B1A-DD5B91478B9B}" type="datetimeFigureOut">
              <a:rPr lang="en-US" smtClean="0"/>
              <a:t>2/22/2023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BB29E6-B205-4586-9E27-8552C869FD8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1941FE4-1873-4E80-8B1A-DD5B91478B9B}" type="datetimeFigureOut">
              <a:rPr lang="en-US" smtClean="0"/>
              <a:t>2/22/2023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BB29E6-B205-4586-9E27-8552C869FD8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5017572"/>
            <a:ext cx="7315200" cy="1293592"/>
          </a:xfrm>
        </p:spPr>
        <p:txBody>
          <a:bodyPr anchor="t"/>
          <a:lstStyle>
            <a:lvl1pPr algn="l">
              <a:defRPr sz="4000" b="0" cap="none"/>
            </a:lvl1pPr>
          </a:lstStyle>
          <a:p>
            <a:r>
              <a:rPr lang="en-US" smtClean="0"/>
              <a:t>Click to edit Master title style</a:t>
            </a:r>
            <a:endParaRPr lang="en-US"/>
          </a:p>
        </p:txBody>
      </p:sp>
      <p:sp>
        <p:nvSpPr>
          <p:cNvPr id="3" name="Text Placeholder 2"/>
          <p:cNvSpPr>
            <a:spLocks noGrp="1"/>
          </p:cNvSpPr>
          <p:nvPr>
            <p:ph type="body" idx="1"/>
          </p:nvPr>
        </p:nvSpPr>
        <p:spPr>
          <a:xfrm>
            <a:off x="914400" y="3865097"/>
            <a:ext cx="7315200" cy="1098439"/>
          </a:xfrm>
        </p:spPr>
        <p:txBody>
          <a:bodyPr anchor="b"/>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1941FE4-1873-4E80-8B1A-DD5B91478B9B}" type="datetimeFigureOut">
              <a:rPr lang="en-US" smtClean="0"/>
              <a:t>2/22/2023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BB29E6-B205-4586-9E27-8552C869FD87}"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01941FE4-1873-4E80-8B1A-DD5B91478B9B}" type="datetimeFigureOut">
              <a:rPr lang="en-US" smtClean="0"/>
              <a:t>2/22/2023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BB29E6-B205-4586-9E27-8552C869FD87}" type="slidenum">
              <a:rPr lang="en-US" smtClean="0"/>
              <a:t>‹#›</a:t>
            </a:fld>
            <a:endParaRPr lang="en-US"/>
          </a:p>
        </p:txBody>
      </p:sp>
      <p:sp>
        <p:nvSpPr>
          <p:cNvPr id="9" name="Title 8"/>
          <p:cNvSpPr>
            <a:spLocks noGrp="1"/>
          </p:cNvSpPr>
          <p:nvPr>
            <p:ph type="title"/>
          </p:nvPr>
        </p:nvSpPr>
        <p:spPr>
          <a:xfrm>
            <a:off x="914400" y="1544715"/>
            <a:ext cx="7315200" cy="1154097"/>
          </a:xfrm>
        </p:spPr>
        <p:txBody>
          <a:bodyPr/>
          <a:lstStyle/>
          <a:p>
            <a:r>
              <a:rPr lang="en-US" smtClean="0"/>
              <a:t>Click to edit Master title style</a:t>
            </a:r>
            <a:endParaRPr lang="en-US"/>
          </a:p>
        </p:txBody>
      </p:sp>
      <p:sp>
        <p:nvSpPr>
          <p:cNvPr id="8" name="Content Placeholder 7"/>
          <p:cNvSpPr>
            <a:spLocks noGrp="1"/>
          </p:cNvSpPr>
          <p:nvPr>
            <p:ph sz="quarter" idx="13"/>
          </p:nvPr>
        </p:nvSpPr>
        <p:spPr>
          <a:xfrm>
            <a:off x="914400" y="2743200"/>
            <a:ext cx="3566160" cy="359359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81728" y="2743200"/>
            <a:ext cx="3566160" cy="35956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16348" y="2743200"/>
            <a:ext cx="3364992" cy="621792"/>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885144" y="2743200"/>
            <a:ext cx="3362062" cy="621792"/>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01941FE4-1873-4E80-8B1A-DD5B91478B9B}" type="datetimeFigureOut">
              <a:rPr lang="en-US" smtClean="0"/>
              <a:t>2/22/2023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BB29E6-B205-4586-9E27-8552C869FD87}" type="slidenum">
              <a:rPr lang="en-US" smtClean="0"/>
              <a:t>‹#›</a:t>
            </a:fld>
            <a:endParaRPr lang="en-US"/>
          </a:p>
        </p:txBody>
      </p:sp>
      <p:sp>
        <p:nvSpPr>
          <p:cNvPr id="10" name="Title 9"/>
          <p:cNvSpPr>
            <a:spLocks noGrp="1"/>
          </p:cNvSpPr>
          <p:nvPr>
            <p:ph type="title"/>
          </p:nvPr>
        </p:nvSpPr>
        <p:spPr>
          <a:xfrm>
            <a:off x="914400" y="1544715"/>
            <a:ext cx="7315200" cy="1154097"/>
          </a:xfrm>
        </p:spPr>
        <p:txBody>
          <a:bodyPr/>
          <a:lstStyle/>
          <a:p>
            <a:r>
              <a:rPr lang="en-US" smtClean="0"/>
              <a:t>Click to edit Master title style</a:t>
            </a:r>
            <a:endParaRPr lang="en-US" dirty="0"/>
          </a:p>
        </p:txBody>
      </p:sp>
      <p:sp>
        <p:nvSpPr>
          <p:cNvPr id="11" name="Content Placeholder 10"/>
          <p:cNvSpPr>
            <a:spLocks noGrp="1"/>
          </p:cNvSpPr>
          <p:nvPr>
            <p:ph sz="quarter" idx="13"/>
          </p:nvPr>
        </p:nvSpPr>
        <p:spPr>
          <a:xfrm>
            <a:off x="914400" y="3383280"/>
            <a:ext cx="3566160" cy="29535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81727" y="3383280"/>
            <a:ext cx="3566160" cy="29535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1941FE4-1873-4E80-8B1A-DD5B91478B9B}" type="datetimeFigureOut">
              <a:rPr lang="en-US" smtClean="0"/>
              <a:t>2/22/2023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BB29E6-B205-4586-9E27-8552C869FD8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941FE4-1873-4E80-8B1A-DD5B91478B9B}" type="datetimeFigureOut">
              <a:rPr lang="en-US" smtClean="0"/>
              <a:t>2/22/2023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BB29E6-B205-4586-9E27-8552C869FD8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825362"/>
            <a:ext cx="2950936" cy="2173015"/>
          </a:xfrm>
        </p:spPr>
        <p:txBody>
          <a:bodyPr anchor="b">
            <a:normAutofit/>
          </a:bodyPr>
          <a:lstStyle>
            <a:lvl1pPr algn="l">
              <a:defRPr sz="2800" b="0"/>
            </a:lvl1pPr>
          </a:lstStyle>
          <a:p>
            <a:r>
              <a:rPr lang="en-US" smtClean="0"/>
              <a:t>Click to edit Master title style</a:t>
            </a:r>
            <a:endParaRPr lang="en-US" dirty="0"/>
          </a:p>
        </p:txBody>
      </p:sp>
      <p:sp>
        <p:nvSpPr>
          <p:cNvPr id="3" name="Content Placeholder 2"/>
          <p:cNvSpPr>
            <a:spLocks noGrp="1"/>
          </p:cNvSpPr>
          <p:nvPr>
            <p:ph idx="1"/>
          </p:nvPr>
        </p:nvSpPr>
        <p:spPr>
          <a:xfrm>
            <a:off x="4021752" y="1826709"/>
            <a:ext cx="4207848" cy="4476614"/>
          </a:xfrm>
        </p:spPr>
        <p:txBody>
          <a:bodyPr anchor="ct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4400" y="4061095"/>
            <a:ext cx="2950936" cy="2245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941FE4-1873-4E80-8B1A-DD5B91478B9B}" type="datetimeFigureOut">
              <a:rPr lang="en-US" smtClean="0"/>
              <a:t>2/22/2023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BB29E6-B205-4586-9E27-8552C869FD8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828800"/>
            <a:ext cx="2953512" cy="2176272"/>
          </a:xfrm>
        </p:spPr>
        <p:txBody>
          <a:bodyPr anchor="b">
            <a:normAutofit/>
          </a:bodyPr>
          <a:lstStyle>
            <a:lvl1pPr algn="l">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4191000" y="2286000"/>
            <a:ext cx="4038600" cy="3352800"/>
          </a:xfrm>
          <a:solidFill>
            <a:schemeClr val="accent2"/>
          </a:solidFill>
          <a:ln w="12700">
            <a:noFill/>
          </a:ln>
          <a:effectLst>
            <a:reflection blurRad="12700" stA="30000" endPos="30000" dist="31750" dir="5400000" sy="-100000" algn="bl" rotWithShape="0"/>
          </a:effectLst>
          <a:scene3d>
            <a:camera prst="perspectiveRight" fov="2700000">
              <a:rot lat="240000" lon="900000" rev="0"/>
            </a:camera>
            <a:lightRig rig="threePt" dir="t">
              <a:rot lat="0" lon="0" rev="2700000"/>
            </a:lightRig>
          </a:scene3d>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4400" y="4059936"/>
            <a:ext cx="2953512" cy="224942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941FE4-1873-4E80-8B1A-DD5B91478B9B}" type="datetimeFigureOut">
              <a:rPr lang="en-US" smtClean="0"/>
              <a:t>2/22/2023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BB29E6-B205-4586-9E27-8552C869FD8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10" name="Rectangle 9"/>
          <p:cNvSpPr/>
          <p:nvPr/>
        </p:nvSpPr>
        <p:spPr>
          <a:xfrm>
            <a:off x="8435268" y="573807"/>
            <a:ext cx="86236" cy="5723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569419" y="573807"/>
            <a:ext cx="576072" cy="5723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914400" y="1544715"/>
            <a:ext cx="7315200" cy="115409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4400" y="2769833"/>
            <a:ext cx="7315200" cy="353952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007690" y="548797"/>
            <a:ext cx="1189132" cy="297918"/>
          </a:xfrm>
          <a:prstGeom prst="rect">
            <a:avLst/>
          </a:prstGeom>
        </p:spPr>
        <p:txBody>
          <a:bodyPr vert="horz" lIns="91440" tIns="45720" rIns="91440" bIns="45720" rtlCol="0" anchor="ctr"/>
          <a:lstStyle>
            <a:lvl1pPr algn="l">
              <a:defRPr sz="1200">
                <a:solidFill>
                  <a:schemeClr val="tx1">
                    <a:alpha val="50000"/>
                  </a:schemeClr>
                </a:solidFill>
              </a:defRPr>
            </a:lvl1pPr>
          </a:lstStyle>
          <a:p>
            <a:fld id="{01941FE4-1873-4E80-8B1A-DD5B91478B9B}" type="datetimeFigureOut">
              <a:rPr lang="en-US" smtClean="0"/>
              <a:t>2/22/2023</a:t>
            </a:fld>
            <a:endParaRPr lang="en-US"/>
          </a:p>
        </p:txBody>
      </p:sp>
      <p:sp>
        <p:nvSpPr>
          <p:cNvPr id="6" name="Slide Number Placeholder 5"/>
          <p:cNvSpPr>
            <a:spLocks noGrp="1"/>
          </p:cNvSpPr>
          <p:nvPr>
            <p:ph type="sldNum" sz="quarter" idx="4"/>
          </p:nvPr>
        </p:nvSpPr>
        <p:spPr>
          <a:xfrm>
            <a:off x="7314415" y="548797"/>
            <a:ext cx="941203" cy="301752"/>
          </a:xfrm>
          <a:prstGeom prst="rect">
            <a:avLst/>
          </a:prstGeom>
        </p:spPr>
        <p:txBody>
          <a:bodyPr vert="horz" lIns="91440" tIns="45720" rIns="91440" bIns="45720" rtlCol="0" anchor="ctr"/>
          <a:lstStyle>
            <a:lvl1pPr algn="r">
              <a:defRPr sz="1200">
                <a:solidFill>
                  <a:schemeClr val="tx1"/>
                </a:solidFill>
              </a:defRPr>
            </a:lvl1pPr>
          </a:lstStyle>
          <a:p>
            <a:fld id="{7FBB29E6-B205-4586-9E27-8552C869FD87}" type="slidenum">
              <a:rPr lang="en-US" smtClean="0"/>
              <a:t>‹#›</a:t>
            </a:fld>
            <a:endParaRPr lang="en-US"/>
          </a:p>
        </p:txBody>
      </p:sp>
      <p:sp>
        <p:nvSpPr>
          <p:cNvPr id="5" name="Footer Placeholder 4"/>
          <p:cNvSpPr>
            <a:spLocks noGrp="1"/>
          </p:cNvSpPr>
          <p:nvPr>
            <p:ph type="ftr" sz="quarter" idx="3"/>
          </p:nvPr>
        </p:nvSpPr>
        <p:spPr>
          <a:xfrm>
            <a:off x="6008688" y="855956"/>
            <a:ext cx="2246489" cy="301227"/>
          </a:xfrm>
          <a:prstGeom prst="rect">
            <a:avLst/>
          </a:prstGeom>
        </p:spPr>
        <p:txBody>
          <a:bodyPr vert="horz" lIns="91440" tIns="0" rIns="91440" bIns="45720" rtlCol="0" anchor="t"/>
          <a:lstStyle>
            <a:lvl1pPr algn="l">
              <a:defRPr sz="1000">
                <a:solidFill>
                  <a:schemeClr val="tx1"/>
                </a:solidFill>
              </a:defRPr>
            </a:lvl1pPr>
          </a:lstStyle>
          <a:p>
            <a:endParaRPr lang="en-US"/>
          </a:p>
        </p:txBody>
      </p:sp>
    </p:spTree>
  </p:cSld>
  <p:clrMap bg1="dk1" tx1="lt1" bg2="dk2" tx2="lt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txStyles>
    <p:titleStyle>
      <a:lvl1pPr algn="l" defTabSz="914400" rtl="0" eaLnBrk="1" latinLnBrk="0" hangingPunct="1">
        <a:spcBef>
          <a:spcPct val="0"/>
        </a:spcBef>
        <a:buNone/>
        <a:defRPr sz="40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9200" y="533400"/>
            <a:ext cx="7010400" cy="2514600"/>
          </a:xfrm>
        </p:spPr>
        <p:txBody>
          <a:bodyPr/>
          <a:lstStyle/>
          <a:p>
            <a:r>
              <a:rPr lang="en-US" dirty="0" smtClean="0"/>
              <a:t>Voice-controlled elevator</a:t>
            </a:r>
            <a:endParaRPr lang="en-US" dirty="0"/>
          </a:p>
        </p:txBody>
      </p:sp>
      <p:sp>
        <p:nvSpPr>
          <p:cNvPr id="3" name="Subtitle 2"/>
          <p:cNvSpPr>
            <a:spLocks noGrp="1"/>
          </p:cNvSpPr>
          <p:nvPr>
            <p:ph type="subTitle" idx="1"/>
          </p:nvPr>
        </p:nvSpPr>
        <p:spPr>
          <a:xfrm>
            <a:off x="1371600" y="3962400"/>
            <a:ext cx="6400800" cy="1558062"/>
          </a:xfrm>
        </p:spPr>
        <p:txBody>
          <a:bodyPr>
            <a:normAutofit/>
          </a:bodyPr>
          <a:lstStyle/>
          <a:p>
            <a:r>
              <a:rPr lang="en-US" sz="2000" dirty="0">
                <a:effectLst>
                  <a:outerShdw blurRad="38100" dist="38100" dir="2700000" algn="tl">
                    <a:srgbClr val="000000">
                      <a:alpha val="43137"/>
                    </a:srgbClr>
                  </a:outerShdw>
                </a:effectLst>
                <a:latin typeface="Arial Rounded MT Bold" pitchFamily="34" charset="0"/>
              </a:rPr>
              <a:t>under supervision of </a:t>
            </a:r>
            <a:r>
              <a:rPr lang="en-US" sz="2000" dirty="0" err="1" smtClean="0">
                <a:effectLst>
                  <a:outerShdw blurRad="38100" dist="38100" dir="2700000" algn="tl">
                    <a:srgbClr val="000000">
                      <a:alpha val="43137"/>
                    </a:srgbClr>
                  </a:outerShdw>
                </a:effectLst>
                <a:latin typeface="Arial Rounded MT Bold" pitchFamily="34" charset="0"/>
              </a:rPr>
              <a:t>Dr</a:t>
            </a:r>
            <a:r>
              <a:rPr lang="en-US" sz="2000" dirty="0" smtClean="0">
                <a:effectLst>
                  <a:outerShdw blurRad="38100" dist="38100" dir="2700000" algn="tl">
                    <a:srgbClr val="000000">
                      <a:alpha val="43137"/>
                    </a:srgbClr>
                  </a:outerShdw>
                </a:effectLst>
                <a:latin typeface="Arial Rounded MT Bold" pitchFamily="34" charset="0"/>
              </a:rPr>
              <a:t> Omar </a:t>
            </a:r>
            <a:r>
              <a:rPr lang="en-US" sz="2000" dirty="0" err="1" smtClean="0">
                <a:effectLst>
                  <a:outerShdw blurRad="38100" dist="38100" dir="2700000" algn="tl">
                    <a:srgbClr val="000000">
                      <a:alpha val="43137"/>
                    </a:srgbClr>
                  </a:outerShdw>
                </a:effectLst>
                <a:latin typeface="Arial Rounded MT Bold" pitchFamily="34" charset="0"/>
              </a:rPr>
              <a:t>mokhtar</a:t>
            </a:r>
            <a:endParaRPr lang="en-US" sz="2000" dirty="0">
              <a:effectLst>
                <a:outerShdw blurRad="38100" dist="38100" dir="2700000" algn="tl">
                  <a:srgbClr val="000000">
                    <a:alpha val="43137"/>
                  </a:srgbClr>
                </a:outerShdw>
              </a:effectLst>
              <a:latin typeface="Arial Rounded MT Bold" pitchFamily="34" charset="0"/>
            </a:endParaRPr>
          </a:p>
        </p:txBody>
      </p:sp>
    </p:spTree>
    <p:extLst>
      <p:ext uri="{BB962C8B-B14F-4D97-AF65-F5344CB8AC3E}">
        <p14:creationId xmlns:p14="http://schemas.microsoft.com/office/powerpoint/2010/main" val="303350459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Corona</a:t>
            </a:r>
          </a:p>
        </p:txBody>
      </p:sp>
      <p:sp>
        <p:nvSpPr>
          <p:cNvPr id="2" name="Content Placeholder 1"/>
          <p:cNvSpPr>
            <a:spLocks noGrp="1"/>
          </p:cNvSpPr>
          <p:nvPr>
            <p:ph idx="1"/>
          </p:nvPr>
        </p:nvSpPr>
        <p:spPr>
          <a:xfrm>
            <a:off x="914400" y="2971800"/>
            <a:ext cx="7315200" cy="3337560"/>
          </a:xfrm>
        </p:spPr>
        <p:txBody>
          <a:bodyPr/>
          <a:lstStyle/>
          <a:p>
            <a:pPr algn="just"/>
            <a:r>
              <a:rPr lang="en-US" dirty="0"/>
              <a:t>COVID-19 is a rapidly growing pandemic with its first case identified during December 2019 in Wuhan, Hubei Province, China. Due to the rampant rise in the number of cases in China and globally, WHO declared COVID-19 as a pandemic on 11th March </a:t>
            </a:r>
            <a:r>
              <a:rPr lang="en-US" dirty="0" smtClean="0"/>
              <a:t>2020.</a:t>
            </a:r>
            <a:endParaRPr lang="en-US" dirty="0"/>
          </a:p>
        </p:txBody>
      </p:sp>
    </p:spTree>
    <p:extLst>
      <p:ext uri="{BB962C8B-B14F-4D97-AF65-F5344CB8AC3E}">
        <p14:creationId xmlns:p14="http://schemas.microsoft.com/office/powerpoint/2010/main" val="25271070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Corona</a:t>
            </a:r>
            <a:endParaRPr lang="en-US" dirty="0"/>
          </a:p>
        </p:txBody>
      </p:sp>
      <p:sp>
        <p:nvSpPr>
          <p:cNvPr id="2" name="Content Placeholder 1"/>
          <p:cNvSpPr>
            <a:spLocks noGrp="1"/>
          </p:cNvSpPr>
          <p:nvPr>
            <p:ph idx="1"/>
          </p:nvPr>
        </p:nvSpPr>
        <p:spPr>
          <a:xfrm>
            <a:off x="914400" y="2971800"/>
            <a:ext cx="7315200" cy="3337560"/>
          </a:xfrm>
        </p:spPr>
        <p:txBody>
          <a:bodyPr/>
          <a:lstStyle/>
          <a:p>
            <a:pPr algn="just"/>
            <a:r>
              <a:rPr lang="en-US" dirty="0"/>
              <a:t> </a:t>
            </a:r>
            <a:r>
              <a:rPr lang="en-US" dirty="0" err="1" smtClean="0"/>
              <a:t>Covid</a:t>
            </a:r>
            <a:r>
              <a:rPr lang="en-US" dirty="0" smtClean="0"/>
              <a:t> tends </a:t>
            </a:r>
            <a:r>
              <a:rPr lang="en-US" dirty="0"/>
              <a:t>to infect all age groups and is transmitted via direct contact or respiratory droplets generated during coughing or sneezing by the infected patient during both symptomatic or pre-symptomatic phase of infection. </a:t>
            </a:r>
            <a:endParaRPr lang="en-US" dirty="0"/>
          </a:p>
        </p:txBody>
      </p:sp>
    </p:spTree>
    <p:extLst>
      <p:ext uri="{BB962C8B-B14F-4D97-AF65-F5344CB8AC3E}">
        <p14:creationId xmlns:p14="http://schemas.microsoft.com/office/powerpoint/2010/main" val="29940353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Corona</a:t>
            </a:r>
            <a:endParaRPr lang="en-US" dirty="0"/>
          </a:p>
        </p:txBody>
      </p:sp>
      <p:sp>
        <p:nvSpPr>
          <p:cNvPr id="2" name="Content Placeholder 1"/>
          <p:cNvSpPr>
            <a:spLocks noGrp="1"/>
          </p:cNvSpPr>
          <p:nvPr>
            <p:ph idx="1"/>
          </p:nvPr>
        </p:nvSpPr>
        <p:spPr>
          <a:xfrm>
            <a:off x="914400" y="2971800"/>
            <a:ext cx="7315200" cy="3337560"/>
          </a:xfrm>
        </p:spPr>
        <p:txBody>
          <a:bodyPr/>
          <a:lstStyle/>
          <a:p>
            <a:pPr algn="just"/>
            <a:r>
              <a:rPr lang="en-US" dirty="0"/>
              <a:t> </a:t>
            </a:r>
            <a:r>
              <a:rPr lang="en-US" dirty="0"/>
              <a:t>Other routes of transmission include fecal-oral route and fomites along with small risk of vertical transmission from mother to child if infection occurs during third trimester of pregnancy.</a:t>
            </a:r>
            <a:endParaRPr lang="en-US" dirty="0"/>
          </a:p>
        </p:txBody>
      </p:sp>
    </p:spTree>
    <p:extLst>
      <p:ext uri="{BB962C8B-B14F-4D97-AF65-F5344CB8AC3E}">
        <p14:creationId xmlns:p14="http://schemas.microsoft.com/office/powerpoint/2010/main" val="34102795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838201"/>
            <a:ext cx="7315200" cy="1142999"/>
          </a:xfrm>
        </p:spPr>
        <p:txBody>
          <a:bodyPr/>
          <a:lstStyle/>
          <a:p>
            <a:r>
              <a:rPr lang="en-US" dirty="0" smtClean="0"/>
              <a:t>corona</a:t>
            </a:r>
            <a:endParaRPr lang="en-US" dirty="0"/>
          </a:p>
        </p:txBody>
      </p:sp>
      <p:pic>
        <p:nvPicPr>
          <p:cNvPr id="6" name="1.mp4">
            <a:hlinkClick r:id="" action="ppaction://media"/>
          </p:cNvPr>
          <p:cNvPicPr>
            <a:picLocks noGrp="1" noChangeAspect="1"/>
          </p:cNvPicPr>
          <p:nvPr>
            <p:ph idx="1"/>
            <a:videoFile r:link="rId1"/>
            <p:extLst>
              <p:ext uri="{DAA4B4D4-6D71-4841-9C94-3DE7FCFB9230}">
                <p14:media xmlns:p14="http://schemas.microsoft.com/office/powerpoint/2010/main" r:embed="rId2">
                  <p14:trim end="112866"/>
                </p14:media>
              </p:ext>
            </p:extLst>
          </p:nvPr>
        </p:nvPicPr>
        <p:blipFill>
          <a:blip r:embed="rId4"/>
          <a:stretch>
            <a:fillRect/>
          </a:stretch>
        </p:blipFill>
        <p:spPr>
          <a:xfrm>
            <a:off x="1447800" y="2362200"/>
            <a:ext cx="6291262" cy="3538537"/>
          </a:xfrm>
        </p:spPr>
      </p:pic>
    </p:spTree>
    <p:extLst>
      <p:ext uri="{BB962C8B-B14F-4D97-AF65-F5344CB8AC3E}">
        <p14:creationId xmlns:p14="http://schemas.microsoft.com/office/powerpoint/2010/main" val="24674860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Idea</a:t>
            </a:r>
            <a:endParaRPr lang="en-US" dirty="0"/>
          </a:p>
        </p:txBody>
      </p:sp>
      <p:sp>
        <p:nvSpPr>
          <p:cNvPr id="3" name="Content Placeholder 2"/>
          <p:cNvSpPr>
            <a:spLocks noGrp="1"/>
          </p:cNvSpPr>
          <p:nvPr>
            <p:ph idx="1"/>
          </p:nvPr>
        </p:nvSpPr>
        <p:spPr>
          <a:xfrm>
            <a:off x="914400" y="2971800"/>
            <a:ext cx="7315200" cy="3337560"/>
          </a:xfrm>
        </p:spPr>
        <p:txBody>
          <a:bodyPr/>
          <a:lstStyle/>
          <a:p>
            <a:pPr algn="just"/>
            <a:r>
              <a:rPr lang="en-US" dirty="0"/>
              <a:t>one of the reasons for </a:t>
            </a:r>
            <a:r>
              <a:rPr lang="en-US" dirty="0" smtClean="0"/>
              <a:t>Corona </a:t>
            </a:r>
            <a:r>
              <a:rPr lang="en-US" dirty="0"/>
              <a:t>spread was the use of elevators and what was happening inside </a:t>
            </a:r>
            <a:r>
              <a:rPr lang="en-US" dirty="0" smtClean="0"/>
              <a:t>elevators from </a:t>
            </a:r>
            <a:r>
              <a:rPr lang="en-US" dirty="0"/>
              <a:t>patients trying to Spreading the disease to infect others, so it was </a:t>
            </a:r>
            <a:r>
              <a:rPr lang="en-US" dirty="0" smtClean="0"/>
              <a:t>necessary to </a:t>
            </a:r>
            <a:r>
              <a:rPr lang="en-US" dirty="0"/>
              <a:t>have an alternative to using the elevator without pressing the control </a:t>
            </a:r>
            <a:r>
              <a:rPr lang="en-US" dirty="0" smtClean="0"/>
              <a:t>buttons.</a:t>
            </a:r>
            <a:endParaRPr lang="en-US" dirty="0"/>
          </a:p>
        </p:txBody>
      </p:sp>
    </p:spTree>
    <p:extLst>
      <p:ext uri="{BB962C8B-B14F-4D97-AF65-F5344CB8AC3E}">
        <p14:creationId xmlns:p14="http://schemas.microsoft.com/office/powerpoint/2010/main" val="14245426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Idea</a:t>
            </a:r>
            <a:endParaRPr lang="en-US" dirty="0"/>
          </a:p>
        </p:txBody>
      </p:sp>
      <p:sp>
        <p:nvSpPr>
          <p:cNvPr id="3" name="Content Placeholder 2"/>
          <p:cNvSpPr>
            <a:spLocks noGrp="1"/>
          </p:cNvSpPr>
          <p:nvPr>
            <p:ph idx="1"/>
          </p:nvPr>
        </p:nvSpPr>
        <p:spPr>
          <a:xfrm>
            <a:off x="914400" y="2971800"/>
            <a:ext cx="7315200" cy="3337560"/>
          </a:xfrm>
        </p:spPr>
        <p:txBody>
          <a:bodyPr/>
          <a:lstStyle/>
          <a:p>
            <a:r>
              <a:rPr lang="en-US" dirty="0" smtClean="0"/>
              <a:t>So we thought of creating </a:t>
            </a:r>
            <a:r>
              <a:rPr lang="en-US" dirty="0"/>
              <a:t>speech </a:t>
            </a:r>
            <a:r>
              <a:rPr lang="en-US" dirty="0"/>
              <a:t>recognition </a:t>
            </a:r>
            <a:r>
              <a:rPr lang="en-US" dirty="0" smtClean="0"/>
              <a:t>device, </a:t>
            </a:r>
            <a:r>
              <a:rPr lang="en-US" dirty="0"/>
              <a:t>that enables users to use a </a:t>
            </a:r>
            <a:r>
              <a:rPr lang="en-US" b="1" dirty="0"/>
              <a:t>voice recognition elevator </a:t>
            </a:r>
            <a:r>
              <a:rPr lang="en-US" dirty="0"/>
              <a:t>without touching any buttons.</a:t>
            </a:r>
            <a:endParaRPr lang="en-US" dirty="0"/>
          </a:p>
        </p:txBody>
      </p:sp>
    </p:spTree>
    <p:extLst>
      <p:ext uri="{BB962C8B-B14F-4D97-AF65-F5344CB8AC3E}">
        <p14:creationId xmlns:p14="http://schemas.microsoft.com/office/powerpoint/2010/main" val="12791172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295400"/>
            <a:ext cx="7315200" cy="1154097"/>
          </a:xfrm>
        </p:spPr>
        <p:txBody>
          <a:bodyPr/>
          <a:lstStyle/>
          <a:p>
            <a:r>
              <a:rPr lang="en-US" dirty="0" smtClean="0"/>
              <a:t>Project Idea</a:t>
            </a:r>
            <a:endParaRPr lang="en-US" dirty="0"/>
          </a:p>
        </p:txBody>
      </p:sp>
      <p:pic>
        <p:nvPicPr>
          <p:cNvPr id="4" name="Voice Controlled Elevator.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52600" y="2743200"/>
            <a:ext cx="5922962" cy="3336925"/>
          </a:xfrm>
        </p:spPr>
      </p:pic>
    </p:spTree>
    <p:extLst>
      <p:ext uri="{BB962C8B-B14F-4D97-AF65-F5344CB8AC3E}">
        <p14:creationId xmlns:p14="http://schemas.microsoft.com/office/powerpoint/2010/main" val="38830701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all" dirty="0"/>
              <a:t>BENEFITS</a:t>
            </a:r>
            <a:endParaRPr lang="en-US" dirty="0"/>
          </a:p>
        </p:txBody>
      </p:sp>
      <p:sp>
        <p:nvSpPr>
          <p:cNvPr id="3" name="Content Placeholder 2"/>
          <p:cNvSpPr>
            <a:spLocks noGrp="1"/>
          </p:cNvSpPr>
          <p:nvPr>
            <p:ph idx="1"/>
          </p:nvPr>
        </p:nvSpPr>
        <p:spPr>
          <a:xfrm>
            <a:off x="914400" y="2971800"/>
            <a:ext cx="7315200" cy="3337560"/>
          </a:xfrm>
        </p:spPr>
        <p:txBody>
          <a:bodyPr>
            <a:normAutofit/>
          </a:bodyPr>
          <a:lstStyle/>
          <a:p>
            <a:pPr marL="45720" indent="0">
              <a:buNone/>
            </a:pPr>
            <a:endParaRPr lang="en-US" cap="all" dirty="0"/>
          </a:p>
          <a:p>
            <a:r>
              <a:rPr lang="en-US" dirty="0"/>
              <a:t>Protection from Covid-19 and any other viruses</a:t>
            </a:r>
            <a:r>
              <a:rPr lang="en-US" dirty="0" smtClean="0"/>
              <a:t>.</a:t>
            </a:r>
          </a:p>
          <a:p>
            <a:r>
              <a:rPr lang="en-US" dirty="0" smtClean="0"/>
              <a:t>Assistance </a:t>
            </a:r>
            <a:r>
              <a:rPr lang="en-US" dirty="0"/>
              <a:t>to visually impaired </a:t>
            </a:r>
            <a:r>
              <a:rPr lang="en-US" dirty="0" smtClean="0"/>
              <a:t>people.</a:t>
            </a:r>
          </a:p>
          <a:p>
            <a:r>
              <a:rPr lang="en-US" dirty="0" smtClean="0"/>
              <a:t>Easy </a:t>
            </a:r>
            <a:r>
              <a:rPr lang="en-US" dirty="0"/>
              <a:t>and quick access of visitors to the building’s habitants (apartments, offices, </a:t>
            </a:r>
            <a:r>
              <a:rPr lang="en-US" dirty="0" err="1"/>
              <a:t>etc</a:t>
            </a:r>
            <a:r>
              <a:rPr lang="en-US" dirty="0" smtClean="0"/>
              <a:t>).</a:t>
            </a:r>
            <a:r>
              <a:rPr lang="en-US" dirty="0"/>
              <a:t/>
            </a:r>
            <a:br>
              <a:rPr lang="en-US" dirty="0"/>
            </a:br>
            <a:endParaRPr lang="en-US" dirty="0"/>
          </a:p>
        </p:txBody>
      </p:sp>
    </p:spTree>
    <p:extLst>
      <p:ext uri="{BB962C8B-B14F-4D97-AF65-F5344CB8AC3E}">
        <p14:creationId xmlns:p14="http://schemas.microsoft.com/office/powerpoint/2010/main" val="14637279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erspective">
  <a:themeElements>
    <a:clrScheme name="Horizon">
      <a:dk1>
        <a:srgbClr val="000000"/>
      </a:dk1>
      <a:lt1>
        <a:srgbClr val="FFFFFF"/>
      </a:lt1>
      <a:dk2>
        <a:srgbClr val="1F2123"/>
      </a:dk2>
      <a:lt2>
        <a:srgbClr val="DC9E1F"/>
      </a:lt2>
      <a:accent1>
        <a:srgbClr val="7E97AD"/>
      </a:accent1>
      <a:accent2>
        <a:srgbClr val="CC8E60"/>
      </a:accent2>
      <a:accent3>
        <a:srgbClr val="7A6A60"/>
      </a:accent3>
      <a:accent4>
        <a:srgbClr val="B4936D"/>
      </a:accent4>
      <a:accent5>
        <a:srgbClr val="67787B"/>
      </a:accent5>
      <a:accent6>
        <a:srgbClr val="9D936F"/>
      </a:accent6>
      <a:hlink>
        <a:srgbClr val="646464"/>
      </a:hlink>
      <a:folHlink>
        <a:srgbClr val="969696"/>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erspective">
      <a:fillStyleLst>
        <a:solidFill>
          <a:schemeClr val="phClr"/>
        </a:solidFill>
        <a:gradFill rotWithShape="1">
          <a:gsLst>
            <a:gs pos="0">
              <a:schemeClr val="phClr">
                <a:tint val="50000"/>
                <a:alpha val="100000"/>
                <a:satMod val="160000"/>
                <a:lumMod val="105000"/>
              </a:schemeClr>
            </a:gs>
            <a:gs pos="41000">
              <a:schemeClr val="phClr">
                <a:tint val="57000"/>
                <a:satMod val="180000"/>
                <a:lumMod val="99000"/>
              </a:schemeClr>
            </a:gs>
            <a:gs pos="100000">
              <a:schemeClr val="phClr">
                <a:tint val="80000"/>
                <a:satMod val="200000"/>
                <a:lumMod val="104000"/>
              </a:schemeClr>
            </a:gs>
          </a:gsLst>
          <a:lin ang="5400000" scaled="1"/>
        </a:gradFill>
        <a:gradFill rotWithShape="1">
          <a:gsLst>
            <a:gs pos="0">
              <a:schemeClr val="phClr">
                <a:tint val="96000"/>
                <a:satMod val="130000"/>
                <a:lumMod val="114000"/>
              </a:schemeClr>
            </a:gs>
            <a:gs pos="60000">
              <a:schemeClr val="phClr">
                <a:tint val="100000"/>
                <a:satMod val="106000"/>
                <a:lumMod val="110000"/>
              </a:schemeClr>
            </a:gs>
            <a:gs pos="100000">
              <a:schemeClr val="ph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50800" dist="38100" dir="5400000" rotWithShape="0">
              <a:srgbClr val="000000">
                <a:alpha val="28000"/>
              </a:srgbClr>
            </a:outerShdw>
          </a:effectLst>
        </a:effectStyle>
        <a:effectStyle>
          <a:effectLst>
            <a:outerShdw blurRad="47625" dist="38100" dir="5400000" sy="98000" rotWithShape="0">
              <a:srgbClr val="000000">
                <a:alpha val="48000"/>
              </a:srgbClr>
            </a:outerShdw>
          </a:effectLst>
          <a:scene3d>
            <a:camera prst="orthographicFront">
              <a:rot lat="0" lon="0" rev="0"/>
            </a:camera>
            <a:lightRig rig="twoPt" dir="br">
              <a:rot lat="0" lon="0" rev="8700000"/>
            </a:lightRig>
          </a:scene3d>
          <a:sp3d prstMaterial="matte">
            <a:bevelT w="25400" h="53975"/>
          </a:sp3d>
        </a:effectStyle>
        <a:effectStyle>
          <a:effectLst>
            <a:reflection blurRad="12700" stA="24000" endPos="28000" dist="50800" dir="5400000" sy="-100000" rotWithShape="0"/>
          </a:effectLst>
          <a:scene3d>
            <a:camera prst="orthographicFront">
              <a:rot lat="0" lon="0" rev="0"/>
            </a:camera>
            <a:lightRig rig="threePt" dir="t">
              <a:rot lat="0" lon="0" rev="4800000"/>
            </a:lightRig>
          </a:scene3d>
          <a:sp3d>
            <a:bevelT w="69850" h="31750"/>
          </a:sp3d>
        </a:effectStyle>
      </a:effectStyleLst>
      <a:bgFillStyleLst>
        <a:solidFill>
          <a:schemeClr val="phClr"/>
        </a:solidFill>
        <a:gradFill rotWithShape="1">
          <a:gsLst>
            <a:gs pos="0">
              <a:schemeClr val="phClr">
                <a:tint val="100000"/>
                <a:shade val="80000"/>
                <a:satMod val="100000"/>
                <a:lumMod val="100000"/>
              </a:schemeClr>
            </a:gs>
            <a:gs pos="65000">
              <a:schemeClr val="phClr">
                <a:tint val="100000"/>
                <a:shade val="95000"/>
                <a:satMod val="100000"/>
                <a:lumMod val="100000"/>
              </a:schemeClr>
            </a:gs>
            <a:gs pos="100000">
              <a:schemeClr val="phClr">
                <a:tint val="88000"/>
                <a:shade val="100000"/>
                <a:satMod val="400000"/>
                <a:lumMod val="100000"/>
              </a:schemeClr>
            </a:gs>
          </a:gsLst>
          <a:lin ang="5400000" scaled="0"/>
        </a:gradFill>
        <a:blipFill rotWithShape="1">
          <a:blip xmlns:r="http://schemas.openxmlformats.org/officeDocument/2006/relationships" r:embed="rId1">
            <a:duotone>
              <a:schemeClr val="phClr">
                <a:tint val="95000"/>
                <a:satMod val="90000"/>
              </a:schemeClr>
              <a:schemeClr val="phClr">
                <a:shade val="92000"/>
              </a:schemeClr>
            </a:duotone>
          </a:blip>
          <a:tile tx="0" ty="0" sx="100000" sy="10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Perspective</Template>
  <TotalTime>102</TotalTime>
  <Words>160</Words>
  <Application>Microsoft Office PowerPoint</Application>
  <PresentationFormat>On-screen Show (4:3)</PresentationFormat>
  <Paragraphs>19</Paragraphs>
  <Slides>9</Slides>
  <Notes>0</Notes>
  <HiddenSlides>0</HiddenSlides>
  <MMClips>2</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Perspective</vt:lpstr>
      <vt:lpstr>Voice-controlled elevator</vt:lpstr>
      <vt:lpstr>Corona</vt:lpstr>
      <vt:lpstr>Corona</vt:lpstr>
      <vt:lpstr>Corona</vt:lpstr>
      <vt:lpstr>corona</vt:lpstr>
      <vt:lpstr>Project Idea</vt:lpstr>
      <vt:lpstr>Project Idea</vt:lpstr>
      <vt:lpstr>Project Idea</vt:lpstr>
      <vt:lpstr>BENEFITS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HOSSAM</dc:creator>
  <cp:lastModifiedBy>HOSSAM</cp:lastModifiedBy>
  <cp:revision>11</cp:revision>
  <dcterms:created xsi:type="dcterms:W3CDTF">2023-02-22T14:56:44Z</dcterms:created>
  <dcterms:modified xsi:type="dcterms:W3CDTF">2023-02-22T16:38:46Z</dcterms:modified>
</cp:coreProperties>
</file>

<file path=docProps/thumbnail.jpeg>
</file>